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44"/>
  </p:notesMasterIdLst>
  <p:sldIdLst>
    <p:sldId id="257" r:id="rId2"/>
    <p:sldId id="258" r:id="rId3"/>
    <p:sldId id="297" r:id="rId4"/>
    <p:sldId id="298" r:id="rId5"/>
    <p:sldId id="296" r:id="rId6"/>
    <p:sldId id="29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5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920119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920119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9201193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9201193d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201193d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201193d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9201193d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9201193d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9201193d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9201193d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201193d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9201193d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201193d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201193d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201193d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201193d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201193d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9201193d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201193d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9201193d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9201193d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9201193d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9201193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9201193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9201193d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9201193d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9201193d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9201193d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201193d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9201193d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201193d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201193d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201193d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9201193d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201193d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9201193d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9201193d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9201193d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201193d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201193d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201193d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201193d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201193d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201193d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9201193d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9201193d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9201193d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9201193d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201193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9201193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201193d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201193d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201193d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201193d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201193d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9201193d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201193d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9201193d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201193d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9201193d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9201193d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9201193d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9201193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9201193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9201193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9201193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9201193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9201193d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201193d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9201193d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201193d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9201193d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3965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8709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04326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505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56365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98748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2117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91063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5295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64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85805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64894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65942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32387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45336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822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45247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26470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483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0"/>
            <a:ext cx="9144000" cy="51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58350" y="352300"/>
            <a:ext cx="5930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highlight>
                  <a:schemeClr val="dk1"/>
                </a:highlight>
              </a:rPr>
              <a:t>Linear Regression</a:t>
            </a:r>
            <a:endParaRPr sz="6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77" y="0"/>
            <a:ext cx="6673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38100"/>
            <a:ext cx="685800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141" y="0"/>
            <a:ext cx="66117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81" y="0"/>
            <a:ext cx="67826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61913"/>
            <a:ext cx="679132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23" y="0"/>
            <a:ext cx="62055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61" y="0"/>
            <a:ext cx="6668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42863"/>
            <a:ext cx="66294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95250"/>
            <a:ext cx="694372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76" y="0"/>
            <a:ext cx="66726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Linear Regression?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b="1">
                <a:solidFill>
                  <a:schemeClr val="dk1"/>
                </a:solidFill>
                <a:highlight>
                  <a:schemeClr val="lt1"/>
                </a:highlight>
              </a:rPr>
              <a:t>Linear Regression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is a machine learning algorithm based on </a:t>
            </a:r>
            <a:r>
              <a:rPr lang="en" sz="1900" b="1">
                <a:solidFill>
                  <a:schemeClr val="dk1"/>
                </a:solidFill>
                <a:highlight>
                  <a:schemeClr val="lt1"/>
                </a:highlight>
              </a:rPr>
              <a:t>supervised learning.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Linear regression performs the task to predict a dependent variable value (y) based on a given independent variable (x).n</a:t>
            </a:r>
            <a:endParaRPr sz="2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128588"/>
            <a:ext cx="6677025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71438"/>
            <a:ext cx="676275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38113"/>
            <a:ext cx="66484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42875"/>
            <a:ext cx="67246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00013"/>
            <a:ext cx="6648450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35" y="0"/>
            <a:ext cx="6066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25" y="48775"/>
            <a:ext cx="6260676" cy="48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50" y="0"/>
            <a:ext cx="6562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0"/>
            <a:ext cx="6667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3">
            <a:alphaModFix/>
          </a:blip>
          <a:srcRect l="2228" r="130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C4BA-FC11-4B65-ABF0-09B0BE56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>
                <a:solidFill>
                  <a:srgbClr val="FF0000"/>
                </a:solidFill>
              </a:rPr>
              <a:t>Types of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2730F-5BA1-4C32-90FF-EB1948254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sohne"/>
              </a:rPr>
              <a:t>1. Simple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In Simple Linear Regression, we try to find the relationship between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 single independent variable 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(input) and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a corresponding dependent variable (output)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. This can be expressed in the form of a straight line.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The same equation of a line can be re-written as: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represents the output or dependent variable.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β0 and β1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are two unknown constants that represent the intercept and coefficient (slope) respectively.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charter"/>
              </a:rPr>
              <a:t> (Epsilon) is the error term.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dium-content-sans-serif-font"/>
            </a:endParaRPr>
          </a:p>
          <a:p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9A7D5-32BE-4613-9C43-8619AB92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0" y="2571750"/>
            <a:ext cx="291465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7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256"/>
            <a:ext cx="42767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 txBox="1"/>
          <p:nvPr/>
        </p:nvSpPr>
        <p:spPr>
          <a:xfrm>
            <a:off x="152400" y="1650200"/>
            <a:ext cx="5079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y=mx+c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y=3.6 and x=3 and m=0.4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(3.6)=0.4(3)+c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c=2.4</a:t>
            </a:r>
            <a:endParaRPr/>
          </a:p>
        </p:txBody>
      </p:sp>
      <p:sp>
        <p:nvSpPr>
          <p:cNvPr id="207" name="Google Shape;207;p41"/>
          <p:cNvSpPr txBox="1"/>
          <p:nvPr/>
        </p:nvSpPr>
        <p:spPr>
          <a:xfrm>
            <a:off x="503625" y="3557600"/>
            <a:ext cx="50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Hence, the equation of the line is </a:t>
            </a:r>
            <a:r>
              <a:rPr lang="en">
                <a:solidFill>
                  <a:srgbClr val="FF0000"/>
                </a:solidFill>
              </a:rPr>
              <a:t>y=0.4x+2.4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738"/>
            <a:ext cx="6457950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375" y="185750"/>
            <a:ext cx="25777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 l="-4220" r="4219"/>
          <a:stretch/>
        </p:blipFill>
        <p:spPr>
          <a:xfrm>
            <a:off x="4964900" y="2138362"/>
            <a:ext cx="40671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375" y="3005150"/>
            <a:ext cx="25777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90513"/>
            <a:ext cx="64579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>
            <a:spLocks noGrp="1"/>
          </p:cNvSpPr>
          <p:nvPr>
            <p:ph type="title"/>
          </p:nvPr>
        </p:nvSpPr>
        <p:spPr>
          <a:xfrm>
            <a:off x="157175" y="20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846275"/>
            <a:ext cx="454342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/>
        </p:nvSpPr>
        <p:spPr>
          <a:xfrm>
            <a:off x="5239950" y="1682350"/>
            <a:ext cx="3375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8761D"/>
                </a:solidFill>
              </a:rPr>
              <a:t>Calculate the distance between actual and predicted value.</a:t>
            </a:r>
            <a:endParaRPr sz="21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D9E25-39E9-4750-A813-E23FA953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1" y="959975"/>
            <a:ext cx="836748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0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</a:t>
            </a:r>
            <a:r>
              <a:rPr lang="en" sz="2988"/>
              <a:t>R</a:t>
            </a:r>
            <a:r>
              <a:rPr lang="en" sz="2988" baseline="30000"/>
              <a:t>2</a:t>
            </a:r>
            <a:endParaRPr sz="2988" baseline="30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25" y="2748863"/>
            <a:ext cx="23145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" y="1165600"/>
            <a:ext cx="38481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075" y="445025"/>
            <a:ext cx="1348722" cy="20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072" y="445013"/>
            <a:ext cx="2465122" cy="200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4075" y="418363"/>
            <a:ext cx="36004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4075" y="445013"/>
            <a:ext cx="422910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1400" y="416450"/>
            <a:ext cx="5562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7311" y="464850"/>
            <a:ext cx="546260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37311" y="469266"/>
            <a:ext cx="5562600" cy="202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11325" y="3827575"/>
            <a:ext cx="16668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831A1-40B1-4FE0-879F-AC750B8F95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5648" y="542422"/>
            <a:ext cx="677702" cy="22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B7A4C3-0A20-49F0-8A7D-FD826F3E6A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318" y="542422"/>
            <a:ext cx="677702" cy="22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63" y="491725"/>
            <a:ext cx="450532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600" y="2150263"/>
            <a:ext cx="17907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8C34E-39F4-4E76-AB7C-8C4202AA7DB3}"/>
              </a:ext>
            </a:extLst>
          </p:cNvPr>
          <p:cNvSpPr txBox="1"/>
          <p:nvPr/>
        </p:nvSpPr>
        <p:spPr>
          <a:xfrm>
            <a:off x="5243513" y="3050381"/>
            <a:ext cx="290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accent1"/>
                </a:solidFill>
              </a:rPr>
              <a:t>This is not a good fit at all.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75" y="358388"/>
            <a:ext cx="459464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 txBox="1"/>
          <p:nvPr/>
        </p:nvSpPr>
        <p:spPr>
          <a:xfrm>
            <a:off x="5572150" y="2046650"/>
            <a:ext cx="300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>
                <a:solidFill>
                  <a:schemeClr val="dk1"/>
                </a:solidFill>
              </a:rPr>
              <a:t>R</a:t>
            </a:r>
            <a:r>
              <a:rPr lang="en" sz="2988" baseline="30000">
                <a:solidFill>
                  <a:schemeClr val="dk1"/>
                </a:solidFill>
              </a:rPr>
              <a:t>2</a:t>
            </a:r>
            <a:r>
              <a:rPr lang="en" sz="2988">
                <a:solidFill>
                  <a:schemeClr val="dk1"/>
                </a:solidFill>
              </a:rPr>
              <a:t>=0.7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85" y="495800"/>
            <a:ext cx="4616298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 txBox="1"/>
          <p:nvPr/>
        </p:nvSpPr>
        <p:spPr>
          <a:xfrm>
            <a:off x="5818575" y="2164550"/>
            <a:ext cx="30000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>
                <a:solidFill>
                  <a:schemeClr val="dk1"/>
                </a:solidFill>
              </a:rPr>
              <a:t>R</a:t>
            </a:r>
            <a:r>
              <a:rPr lang="en" sz="2988" baseline="30000">
                <a:solidFill>
                  <a:schemeClr val="dk1"/>
                </a:solidFill>
              </a:rPr>
              <a:t>2</a:t>
            </a:r>
            <a:r>
              <a:rPr lang="en" sz="2988">
                <a:solidFill>
                  <a:schemeClr val="dk1"/>
                </a:solidFill>
              </a:rPr>
              <a:t>=0.9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8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56B6EBA-7019-4C3E-B433-7309E4A5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21364"/>
            <a:ext cx="7154618" cy="472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6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63" y="391225"/>
            <a:ext cx="4676825" cy="436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983" y="1997875"/>
            <a:ext cx="16002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13" y="290913"/>
            <a:ext cx="4801175" cy="44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912" y="1981200"/>
            <a:ext cx="15906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83D9-6BBB-423F-8675-B5CCE22D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Uses of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C18E0-84B8-45D1-9AB2-48CC7E1F3EC7}"/>
              </a:ext>
            </a:extLst>
          </p:cNvPr>
          <p:cNvSpPr txBox="1"/>
          <p:nvPr/>
        </p:nvSpPr>
        <p:spPr>
          <a:xfrm>
            <a:off x="628651" y="1373743"/>
            <a:ext cx="7886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Evaluating trends and sales estimates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Analyze pricing elasticity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Assess risk in an insurance company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algn="l" fontAlgn="base"/>
            <a:r>
              <a:rPr lang="en-US" b="0" i="0">
                <a:solidFill>
                  <a:srgbClr val="161616"/>
                </a:solidFill>
                <a:effectLst/>
                <a:latin typeface="inherit"/>
              </a:rPr>
              <a:t>Sports analysis</a:t>
            </a:r>
          </a:p>
        </p:txBody>
      </p:sp>
    </p:spTree>
    <p:extLst>
      <p:ext uri="{BB962C8B-B14F-4D97-AF65-F5344CB8AC3E}">
        <p14:creationId xmlns:p14="http://schemas.microsoft.com/office/powerpoint/2010/main" val="409622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C96C7-DFAE-4DF7-B63C-EDF51813F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406" y="603995"/>
            <a:ext cx="8520600" cy="3416400"/>
          </a:xfrm>
        </p:spPr>
        <p:txBody>
          <a:bodyPr/>
          <a:lstStyle/>
          <a:p>
            <a:pPr algn="l"/>
            <a:r>
              <a:rPr lang="en-US" b="1" i="0">
                <a:solidFill>
                  <a:srgbClr val="292929"/>
                </a:solidFill>
                <a:effectLst/>
                <a:latin typeface="sohne"/>
              </a:rPr>
              <a:t>2. Multiple Linear Regression</a:t>
            </a:r>
          </a:p>
          <a:p>
            <a:pPr marL="114300" indent="0" algn="l">
              <a:buNone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In Multiple Linear Regression, we try to find the relationship between </a:t>
            </a: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2 or more independent variables (inputs)</a:t>
            </a: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 and the corresponding dependent variable (output). The independent variables can be continuous or categorical.</a:t>
            </a:r>
          </a:p>
          <a:p>
            <a:endParaRPr lang="en-IN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EBC5553-AFB1-4862-9B57-E5537732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312195"/>
            <a:ext cx="4368863" cy="184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F244A45-E3F0-4681-BB43-05AA4A88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42672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3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55" y="0"/>
            <a:ext cx="6000045" cy="50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49" y="0"/>
            <a:ext cx="6341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66" y="0"/>
            <a:ext cx="65188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656</TotalTime>
  <Words>265</Words>
  <Application>Microsoft Office PowerPoint</Application>
  <PresentationFormat>On-screen Show (16:9)</PresentationFormat>
  <Paragraphs>35</Paragraphs>
  <Slides>42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charter</vt:lpstr>
      <vt:lpstr>inherit</vt:lpstr>
      <vt:lpstr>medium-content-sans-serif-font</vt:lpstr>
      <vt:lpstr>sohne</vt:lpstr>
      <vt:lpstr>Tw Cen MT</vt:lpstr>
      <vt:lpstr>Droplet</vt:lpstr>
      <vt:lpstr>PowerPoint Presentation</vt:lpstr>
      <vt:lpstr>What is Linear Regression?</vt:lpstr>
      <vt:lpstr>Types of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 Square Error </vt:lpstr>
      <vt:lpstr>PowerPoint Presentation</vt:lpstr>
      <vt:lpstr>Calculating R2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of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dikshitapadte19@gmail.com</cp:lastModifiedBy>
  <cp:revision>2</cp:revision>
  <dcterms:modified xsi:type="dcterms:W3CDTF">2022-03-19T13:57:17Z</dcterms:modified>
</cp:coreProperties>
</file>